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75" r:id="rId7"/>
    <p:sldId id="261" r:id="rId8"/>
    <p:sldId id="272" r:id="rId9"/>
    <p:sldId id="263" r:id="rId10"/>
    <p:sldId id="273" r:id="rId11"/>
    <p:sldId id="262" r:id="rId12"/>
    <p:sldId id="274" r:id="rId13"/>
    <p:sldId id="264" r:id="rId14"/>
    <p:sldId id="268" r:id="rId15"/>
    <p:sldId id="269" r:id="rId16"/>
    <p:sldId id="270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i" initials="T" lastIdx="1" clrIdx="0">
    <p:extLst>
      <p:ext uri="{19B8F6BF-5375-455C-9EA6-DF929625EA0E}">
        <p15:presenceInfo xmlns:p15="http://schemas.microsoft.com/office/powerpoint/2012/main" userId="Ti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érettségi vizsga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21420000">
            <a:off x="4425730" y="3415060"/>
            <a:ext cx="6310158" cy="550333"/>
          </a:xfrm>
        </p:spPr>
        <p:txBody>
          <a:bodyPr/>
          <a:lstStyle/>
          <a:p>
            <a:r>
              <a:rPr lang="hu-HU" b="1" dirty="0"/>
              <a:t>Általános tudnivalók tanulóknak</a:t>
            </a: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460">
            <a:off x="2928880" y="4640153"/>
            <a:ext cx="4921923" cy="13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2" y="409600"/>
            <a:ext cx="3172701" cy="4923157"/>
          </a:xfrm>
          <a:prstGeom prst="rect">
            <a:avLst/>
          </a:prstGeom>
        </p:spPr>
      </p:pic>
      <p:sp>
        <p:nvSpPr>
          <p:cNvPr id="4" name="Vonalas buborék 1 keret nélkül 3"/>
          <p:cNvSpPr/>
          <p:nvPr/>
        </p:nvSpPr>
        <p:spPr>
          <a:xfrm>
            <a:off x="4356196" y="1446824"/>
            <a:ext cx="2176033" cy="1033310"/>
          </a:xfrm>
          <a:prstGeom prst="callout1">
            <a:avLst>
              <a:gd name="adj1" fmla="val 18750"/>
              <a:gd name="adj2" fmla="val -8333"/>
              <a:gd name="adj3" fmla="val 255449"/>
              <a:gd name="adj4" fmla="val -50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 kell beírnod a pótlapok számát.</a:t>
            </a:r>
          </a:p>
        </p:txBody>
      </p:sp>
      <p:sp>
        <p:nvSpPr>
          <p:cNvPr id="5" name="Téglalap 4"/>
          <p:cNvSpPr/>
          <p:nvPr/>
        </p:nvSpPr>
        <p:spPr>
          <a:xfrm>
            <a:off x="4715831" y="409600"/>
            <a:ext cx="2534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Pótlapok kitöltése</a:t>
            </a:r>
            <a:endParaRPr lang="hu-HU" sz="2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563" y="409600"/>
            <a:ext cx="3344712" cy="492315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888523" y="3147645"/>
            <a:ext cx="2189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feladatlaphoz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 tisztázati,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piszkozati lap kell.</a:t>
            </a:r>
          </a:p>
        </p:txBody>
      </p:sp>
      <p:cxnSp>
        <p:nvCxnSpPr>
          <p:cNvPr id="9" name="Egyenes összekötő 8"/>
          <p:cNvCxnSpPr/>
          <p:nvPr/>
        </p:nvCxnSpPr>
        <p:spPr>
          <a:xfrm flipH="1">
            <a:off x="3371270" y="3717214"/>
            <a:ext cx="1644783" cy="41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723041" y="3607132"/>
            <a:ext cx="3168305" cy="317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4282920" y="2600635"/>
            <a:ext cx="298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nincs, akkor 0-0.</a:t>
            </a:r>
          </a:p>
        </p:txBody>
      </p:sp>
    </p:spTree>
    <p:extLst>
      <p:ext uri="{BB962C8B-B14F-4D97-AF65-F5344CB8AC3E}">
        <p14:creationId xmlns:p14="http://schemas.microsoft.com/office/powerpoint/2010/main" val="223273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238" y="3615290"/>
            <a:ext cx="4280693" cy="278801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600891" y="198970"/>
            <a:ext cx="9799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 feladatlapok végén:</a:t>
            </a:r>
          </a:p>
          <a:p>
            <a:endParaRPr lang="hu-H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 előzőek alapján a piszkozat és a feladatlap üresen maradt részeinek áthúzása, pótlapokra vonatkozó táblázat kitöltése.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</a:rPr>
              <a:t>A tisztázati, piszkozati lap, feladatlap leadása. </a:t>
            </a:r>
            <a:endParaRPr lang="hu-HU" b="1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Pótlapok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: név, szint, dátum, áthúzva, ha piszkozati.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feladatlap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on 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név, osztály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, minden egyes oldalon, különösen a hátlapon, ahova a pontozás kerül.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Az üres részeket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, ahova a feladatlapon, tisztázati lapon nem írtál,  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át kell húznod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Abban az esetben, ha az írásbeli vizsgarész több feladatlapból áll, akkor ezt mindegyiknél meg kell tenned!</a:t>
            </a:r>
            <a:endParaRPr lang="hu-HU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 végén nem mehetsz addig ki a tanteremből, amíg a felügyelő tanár mindent le nem ellenőrzött.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 végén ismételten alá kell írnod egy jegyzőkönyvet, hogy befejezted a vizsgát.</a:t>
            </a:r>
          </a:p>
          <a:p>
            <a:endParaRPr lang="hu-HU" dirty="0">
              <a:latin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088923" y="4958862"/>
            <a:ext cx="122213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962911" y="4127989"/>
            <a:ext cx="5574323" cy="1661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5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4616" y="738193"/>
            <a:ext cx="104610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egyes dolgozatrészek megoldására adható idő lejártával a vizsgázótól a dolgozatrészt  a felügyelő tanár átveszi.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megoldási idő leteltével a vizsgázó a dolgozatrészt a piszkozat és a feladatlap üresen maradt részeinek áthúzása, valamint a feladatlap címoldalán található pótlapokra vonatkozó táblázat kitöltése után (első rész esetében a borítékba helyezve, de azt nem lezárva) az asztal bal oldalán elhelyezi.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felügyelő tanár kiosztja a következő dolgozatrész feladatlapját.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után összeszedi az előző dolgozatrész feladatlapjait.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felügyelő tanár ellenőrzi azt is, hogy a vizsgázó a feladatlapon és a pótlapokon is feltüntette-e a saját nevét.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feladatlapok kiosztására és az elkészült dolgozatrészek összegyűjtésére fordított idő nem csökkentheti a feladatok megoldására szánt időtartamot.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borítékot nem zárja le! A borítékokat úgy helyezi el a tanári asztalon, hogy az biztosítsa a következő dolgozatrész zökkenőmentes elhelyezését a borítékban.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írásbeli egyetlen feladatlapból áll, a rendelkezésre álló idő letelte után a felügyelő tanár a dolgozatokat beszedi.</a:t>
            </a:r>
          </a:p>
        </p:txBody>
      </p:sp>
      <p:sp>
        <p:nvSpPr>
          <p:cNvPr id="3" name="Téglalap 2"/>
          <p:cNvSpPr/>
          <p:nvPr/>
        </p:nvSpPr>
        <p:spPr>
          <a:xfrm>
            <a:off x="596387" y="190742"/>
            <a:ext cx="691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írásbeli vizsgarész több feladatlapból áll a történelem kivételével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6465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44435" y="424432"/>
            <a:ext cx="10389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vizsgázónak a terem elhagyása után a vizsga részére elkülönített épületrészből is azonnal</a:t>
            </a:r>
            <a: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távozni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kell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az adott szinten már a mosdót sem használhatod, az aulában várakozhatsz. </a:t>
            </a:r>
          </a:p>
          <a:p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Szünet csak az angol és német érettségik esetén lesz. A többi érettséginél nem!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44435" y="1692420"/>
            <a:ext cx="10746377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 felügyelő tanár </a:t>
            </a:r>
            <a: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szabálytalanság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 észlel, akkor az észrevételeit ráírja az érintett vizsgázó dolgozatára, és a vizsgázó a vizsgát folytathatja. A tényállásról a vizsga után jegyzőkönyv készül, amely majd a vizsgázó észrevételét is tartalmazza. A szabálytalanságról a vizsgaközpont igazgatója, ill. a vizsgabizottság — legkésőbb a szóbeli nyitóértekezleten — dönt.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9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70857" y="77506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Szóbeli érettségi és zárás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70857" y="1343923"/>
            <a:ext cx="930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A    2025.06.16-18. 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70857" y="1920621"/>
            <a:ext cx="946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B    2025.06.18-20. 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843773" y="2960917"/>
            <a:ext cx="10670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szóbelire külön beosztás fog vonatkozni.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napon minden vizsgázónak jelen kell lennie. 7.35-kor jelenj meg az iskolában elegáns öltözetben.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beosztást ismerteti az elnök, amennyiben a további napokon reggel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8-kor kezdesz, akkor 7.45-re jelenj meg, minden más esetben a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szóbeli kezdete előtt 1 órával!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telefonodat, okosórádat nem hozhatod be a vizsgaterembe, de visszazárható innivalót, tollat hozzál magaddal.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záráson is mindenkinek jelen kell lennie, ennek az időpontját is az elnök ismerteti.</a:t>
            </a:r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4FB9F51-B50B-487D-A7CC-CDC59B50571B}"/>
              </a:ext>
            </a:extLst>
          </p:cNvPr>
          <p:cNvSpPr/>
          <p:nvPr/>
        </p:nvSpPr>
        <p:spPr>
          <a:xfrm>
            <a:off x="870857" y="240498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    2025.06.16-17.  </a:t>
            </a:r>
          </a:p>
        </p:txBody>
      </p:sp>
    </p:spTree>
    <p:extLst>
      <p:ext uri="{BB962C8B-B14F-4D97-AF65-F5344CB8AC3E}">
        <p14:creationId xmlns:p14="http://schemas.microsoft.com/office/powerpoint/2010/main" val="214608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70856" y="14804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Emelt szint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43255" y="517378"/>
            <a:ext cx="106217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vizsgabehívódon szerepel az intézmény, ahova menned kell az írásbeli napján.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Ugyanazok a szabályok élnek, mint a középszintű vizsgán, mivel ismeretlen helyre mész, a vizsga előtt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perccel előbb jelenj meg, ünneplő ruhában.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személyidet biztosan elkérik, hiszen nem tudnak máshogyan azonosítani.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Azonosítót is kapsz.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angolnál,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legalább 60%-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elérsz, középfokú (B2) komplex típusú,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40-59%-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érsz el, akkor alapfokú (B1) komplex típusú, államilag elismert nyelvvizsga-bizonyítvánnyal egyenértékű okiratot kapsz.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Majd az érettségi bizonyítvány záradékában szerepel az, hogy a vizsgázó érettségi nyelvvizsga-bizonyítvánnyal egyenértékű okirat. Ez az érettségi bizonyítvány egyenértékű a bármelyik, Magyarországon engedéllyel rendelkező nyelvvizsgaközpont által kiállított úgynevezett kemény fedeles nyelvvizsga-bizonyítvánnyal.</a:t>
            </a:r>
            <a:endParaRPr lang="hu-HU" dirty="0"/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</a:p>
        </p:txBody>
      </p:sp>
    </p:spTree>
    <p:extLst>
      <p:ext uri="{BB962C8B-B14F-4D97-AF65-F5344CB8AC3E}">
        <p14:creationId xmlns:p14="http://schemas.microsoft.com/office/powerpoint/2010/main" val="94830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90067" y="82857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Középszintű vizsga esetében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endParaRPr lang="hu-H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80-100% elérése esetén jeles (5),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60-79% elérése esetén jó (4),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40-59% elérése esetén közepes (3),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25-39% elérése esetén elégséges (2),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0-24% elérése esetén elégtelen (1).</a:t>
            </a:r>
          </a:p>
          <a:p>
            <a:endParaRPr lang="hu-H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Emelt szintű vizsga esetében:</a:t>
            </a:r>
          </a:p>
          <a:p>
            <a:endParaRPr lang="hu-H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60-100% elérése esetén jeles (5),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47-59% elérése esetén jó (4),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33-46% elérése esetén közepes (3),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25-32% elérése esetén elégséges (2),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</a:rPr>
              <a:t>0-24% elérése esetén elégtelen (1).</a:t>
            </a:r>
            <a:endParaRPr lang="hu-H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4916" y="246957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Jegyek alakulása:</a:t>
            </a:r>
          </a:p>
        </p:txBody>
      </p:sp>
    </p:spTree>
    <p:extLst>
      <p:ext uri="{BB962C8B-B14F-4D97-AF65-F5344CB8AC3E}">
        <p14:creationId xmlns:p14="http://schemas.microsoft.com/office/powerpoint/2010/main" val="165370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80458" y="592183"/>
            <a:ext cx="5765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Gondold át a tanáraid által adott tanácsokat, instrukciókat!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Nézzél megoldókulcsokat az Oktatási hivatal honlapján!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362994" y="1977177"/>
            <a:ext cx="582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https://www.oktatas.hu/kozneveles/erettsegi/feladatsorok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80458" y="3230880"/>
            <a:ext cx="39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Rengeteg jó videó van az érettségihez!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40863"/>
          <a:stretch/>
        </p:blipFill>
        <p:spPr>
          <a:xfrm>
            <a:off x="7693822" y="3230880"/>
            <a:ext cx="2143125" cy="12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35334" y="555091"/>
            <a:ext cx="690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 menj ki a tanteremből túl hamar, ne add fel a küzdelmet 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22717" y="1343060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Olvasd el a forrást!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870237" y="12343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Használd az atlaszt!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422717" y="3270625"/>
            <a:ext cx="360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Keresd meg a függvénytáblázatban!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39392" y="3974646"/>
            <a:ext cx="668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Szedd ki az adatokat, írj képleteket, tételeket a függvénytáblázatból!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52845" y="2432984"/>
            <a:ext cx="858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Ahol választási lehetőség van, mindenképpen jelölj be valamit,</a:t>
            </a:r>
          </a:p>
          <a:p>
            <a:r>
              <a:rPr lang="hu-HU" dirty="0"/>
              <a:t>Ne hagyd üresen!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508" y="3783336"/>
            <a:ext cx="3633651" cy="181682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317966" y="1938381"/>
            <a:ext cx="644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Idézd fel, hogy mit mondott róla a tanárod, mit hallottál, néztél róla!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26FF65B-9C7B-4A9F-9110-2B4B7955C7BA}"/>
              </a:ext>
            </a:extLst>
          </p:cNvPr>
          <p:cNvSpPr txBox="1"/>
          <p:nvPr/>
        </p:nvSpPr>
        <p:spPr>
          <a:xfrm>
            <a:off x="871219" y="4535288"/>
            <a:ext cx="668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Történelemnél nézd meg a forrásjegyzéket is az utolsó oldalon!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00DB473-53EC-468B-867D-2A1E70EDC617}"/>
              </a:ext>
            </a:extLst>
          </p:cNvPr>
          <p:cNvSpPr txBox="1"/>
          <p:nvPr/>
        </p:nvSpPr>
        <p:spPr>
          <a:xfrm>
            <a:off x="2216165" y="5125258"/>
            <a:ext cx="505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 idézni kell, használj idézőjelet!</a:t>
            </a:r>
          </a:p>
        </p:txBody>
      </p:sp>
    </p:spTree>
    <p:extLst>
      <p:ext uri="{BB962C8B-B14F-4D97-AF65-F5344CB8AC3E}">
        <p14:creationId xmlns:p14="http://schemas.microsoft.com/office/powerpoint/2010/main" val="127031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452" y="3727651"/>
            <a:ext cx="3250804" cy="182406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05698" y="720523"/>
            <a:ext cx="109103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Sikeres előrehozott érettségit kíván a </a:t>
            </a:r>
          </a:p>
          <a:p>
            <a:pPr algn="ctr"/>
            <a:r>
              <a:rPr lang="hu-H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Sport és Kreatív </a:t>
            </a:r>
          </a:p>
          <a:p>
            <a:pPr algn="ctr"/>
            <a:r>
              <a:rPr lang="hu-H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Technikum minden oktatója!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3" y="5649468"/>
            <a:ext cx="2335677" cy="6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2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1000" y="502497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Megjelenés: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elegáns öltözetben.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78978" y="3024803"/>
            <a:ext cx="1069041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 vizsgáról (írásbeliről, szóbeliről) </a:t>
            </a:r>
            <a: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elkésni nem lehet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vizsgázó úgy induljon el, hogy legalább 40 perccel a vizsga kihirdetett időpontja előtt a vizsga helyszínén legyen. Nem indokolhat késést sem közlekedési akadály, sem bármilyen személyes mulasztás vagy gondatlanság (csak egészen kivételes esemény, pl. természeti katasztrófa, árvíz, közlekedési sztrájk stb.).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 vizsgázó </a:t>
            </a:r>
            <a: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neki felróható okból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elkésik, vagy távol marad, vagy engedély nélkül eltávozik a vizsgáról, akkor az adott tárgyból (egy másik vizsgaidőszakban) csak </a:t>
            </a:r>
            <a: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javítóvizsgát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tehet.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4120" y="865855"/>
            <a:ext cx="10243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írásbeli érettségi 9 órakor kezdődik, így ezeken a napokon 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óra 20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percre érj be az iskolába!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terembeosztás az aulában a kirakat oldalán lévő táblán megtalálható.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szinten érettségizők a vizsgabehívón találják!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38231" y="366862"/>
            <a:ext cx="71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Kedves érettségizők!   Fontos tudnivalók az írásbeli érettségiről</a:t>
            </a:r>
          </a:p>
        </p:txBody>
      </p:sp>
    </p:spTree>
    <p:extLst>
      <p:ext uri="{BB962C8B-B14F-4D97-AF65-F5344CB8AC3E}">
        <p14:creationId xmlns:p14="http://schemas.microsoft.com/office/powerpoint/2010/main" val="294548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49531" y="5878286"/>
            <a:ext cx="694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időtöbblettel rendelkező tanulók +60percet kapnak minden vizsgánál.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4D653A7B-DA9D-476D-A644-991D52FF0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62390"/>
              </p:ext>
            </p:extLst>
          </p:nvPr>
        </p:nvGraphicFramePr>
        <p:xfrm>
          <a:off x="192947" y="485320"/>
          <a:ext cx="11299969" cy="46375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21760">
                  <a:extLst>
                    <a:ext uri="{9D8B030D-6E8A-4147-A177-3AD203B41FA5}">
                      <a16:colId xmlns:a16="http://schemas.microsoft.com/office/drawing/2014/main" val="3616183278"/>
                    </a:ext>
                  </a:extLst>
                </a:gridCol>
                <a:gridCol w="1231165">
                  <a:extLst>
                    <a:ext uri="{9D8B030D-6E8A-4147-A177-3AD203B41FA5}">
                      <a16:colId xmlns:a16="http://schemas.microsoft.com/office/drawing/2014/main" val="3850184597"/>
                    </a:ext>
                  </a:extLst>
                </a:gridCol>
                <a:gridCol w="4630722">
                  <a:extLst>
                    <a:ext uri="{9D8B030D-6E8A-4147-A177-3AD203B41FA5}">
                      <a16:colId xmlns:a16="http://schemas.microsoft.com/office/drawing/2014/main" val="3569350206"/>
                    </a:ext>
                  </a:extLst>
                </a:gridCol>
                <a:gridCol w="3716322">
                  <a:extLst>
                    <a:ext uri="{9D8B030D-6E8A-4147-A177-3AD203B41FA5}">
                      <a16:colId xmlns:a16="http://schemas.microsoft.com/office/drawing/2014/main" val="3740994996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május 5. (hétfő) 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– 13:00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  <a:p>
                      <a:pPr marL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Két független feladatsor egyenkénti kiosztással: 90, 150 perc A II. feladatlapban a vizsgázó, a feladatlap megfelelő helyén, megjelöli, hogy melyik feladatot választotta.</a:t>
                      </a: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Helyesírási szótár,</a:t>
                      </a:r>
                      <a:r>
                        <a:rPr lang="hu-HU" sz="14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II. feladatlaphoz a tankönyvjegyzékben szereplő irodalmi szöveggyűjtemény (9-12. évf.) valamennyi vizsgázó számára</a:t>
                      </a: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az iskola biztosítja</a:t>
                      </a:r>
                      <a:endParaRPr lang="hu-H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extLst>
                  <a:ext uri="{0D108BD9-81ED-4DB2-BD59-A6C34878D82A}">
                    <a16:rowId xmlns:a16="http://schemas.microsoft.com/office/drawing/2014/main" val="3775524879"/>
                  </a:ext>
                </a:extLst>
              </a:tr>
              <a:tr h="75624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május 6. (kedd)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– 12:00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Matematika</a:t>
                      </a:r>
                    </a:p>
                    <a:p>
                      <a:pPr marL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Két független feladatsor egyenkénti kiosztással: 45, 135 perc A II. rész feladatlapján a vizsgázó a nem választott feladat sorszámát beírja. </a:t>
                      </a: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Függvénytáblázat (egyidejűleg</a:t>
                      </a:r>
                      <a:r>
                        <a:rPr lang="hu-HU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akár többféle)</a:t>
                      </a: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számológép(szövegek tárolására nem alkalmas), körző, vonalzó, szögmérő – a vizsgázó hozza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extLst>
                  <a:ext uri="{0D108BD9-81ED-4DB2-BD59-A6C34878D82A}">
                    <a16:rowId xmlns:a16="http://schemas.microsoft.com/office/drawing/2014/main" val="4258862210"/>
                  </a:ext>
                </a:extLst>
              </a:tr>
              <a:tr h="9751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május 7. (szerda)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– 12:00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Történelem 180perc</a:t>
                      </a:r>
                    </a:p>
                    <a:p>
                      <a:pPr marL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szöveges (kifejtendő) feladatokban a választás megjelölése! </a:t>
                      </a: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vizsgázó biztosítja:</a:t>
                      </a:r>
                      <a:r>
                        <a:rPr lang="hu-HU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kronológiai adattáblázatot nem tartalmazó középiskolai történelmi atlasz.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Helyesírási szótár – az iskola biztosítja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extLst>
                  <a:ext uri="{0D108BD9-81ED-4DB2-BD59-A6C34878D82A}">
                    <a16:rowId xmlns:a16="http://schemas.microsoft.com/office/drawing/2014/main" val="3805582290"/>
                  </a:ext>
                </a:extLst>
              </a:tr>
              <a:tr h="49998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május 8. (csütörtök)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– 10:30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10:45 – 12:15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Angol nyelv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Négy független feladatlap egyenkénti kiosztással: 60, 30, 30, 60 perc, a II. és III. rész között 15 perc szünettel.</a:t>
                      </a: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Nyomtatott szótár a IV. részhez – a vizsgázó hozza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extLst>
                  <a:ext uri="{0D108BD9-81ED-4DB2-BD59-A6C34878D82A}">
                    <a16:rowId xmlns:a16="http://schemas.microsoft.com/office/drawing/2014/main" val="709102003"/>
                  </a:ext>
                </a:extLst>
              </a:tr>
              <a:tr h="49998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május 9. (péntek)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– 10:30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10:45 – 12:15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Német nyelv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Négy független feladatlap egyenkénti kiosztással: 60, 30, 30, 60 perc, a II. és III. rész között 15 perc szünettel.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Nyomtatott szótár a IV. részhez – a vizsgázó hozza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37" marR="59237" marT="0" marB="0"/>
                </a:tc>
                <a:extLst>
                  <a:ext uri="{0D108BD9-81ED-4DB2-BD59-A6C34878D82A}">
                    <a16:rowId xmlns:a16="http://schemas.microsoft.com/office/drawing/2014/main" val="635486090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427839" y="115988"/>
            <a:ext cx="674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Írásbeli érettségi időpontjai, középszintű írásbeli érettségi tudnivalói</a:t>
            </a:r>
          </a:p>
        </p:txBody>
      </p:sp>
    </p:spTree>
    <p:extLst>
      <p:ext uri="{BB962C8B-B14F-4D97-AF65-F5344CB8AC3E}">
        <p14:creationId xmlns:p14="http://schemas.microsoft.com/office/powerpoint/2010/main" val="111066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0092" y="343309"/>
            <a:ext cx="107131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teremben: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 előtt a vizsgázónak személyazonosságát igazolnia kell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(személyi igazolvánnyal, útlevéllel, új típusú jogosítvánnyal).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Mobiltelefont kikapcsolt állapotban egy külön asztalra kell helyezni (nem táskába).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Okosórát is le kell venned, nem használhatod!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Táska, kabát sem lehet melletted, külön padra kell ezt is letenned.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asztalodon csak toll (kék, esetleg fekete) nem tolltartóban,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innivaló (visszazárható), ennivaló lehet, és a segédeszközök (előző dián).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rajzokat ceruzával, minden egyéb írásbeli munkát kék vagy fekete színű, </a:t>
            </a:r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halványuló, nem radírozható tintával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golyóstollal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kell elkészíteni. </a:t>
            </a:r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Hibajavító nem használható!</a:t>
            </a:r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vizsgán csak a központilag kiadott feladatlapokon, valamint a vizsgát szervező </a:t>
            </a:r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 bélyegzőjével ellátott pótlapokon lehet dolgozni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45" y="2435643"/>
            <a:ext cx="1444493" cy="135109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360" y="181927"/>
            <a:ext cx="2082558" cy="11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1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76" y="1125302"/>
            <a:ext cx="6187370" cy="480025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8309" y="478971"/>
            <a:ext cx="912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 kezdete előtt minden nap alá kell írnod egy nyilatkozatot, amelyben tudomásul veszed,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dolgozatokat megtekintheted 2025.05.29-én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7254621" y="3713076"/>
            <a:ext cx="1830869" cy="460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9085490" y="334374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Aláírás</a:t>
            </a:r>
          </a:p>
        </p:txBody>
      </p:sp>
    </p:spTree>
    <p:extLst>
      <p:ext uri="{BB962C8B-B14F-4D97-AF65-F5344CB8AC3E}">
        <p14:creationId xmlns:p14="http://schemas.microsoft.com/office/powerpoint/2010/main" val="325483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dolgozatok betekintése</a:t>
            </a:r>
          </a:p>
        </p:txBody>
      </p:sp>
      <p:sp>
        <p:nvSpPr>
          <p:cNvPr id="3" name="Téglalap 2"/>
          <p:cNvSpPr/>
          <p:nvPr/>
        </p:nvSpPr>
        <p:spPr>
          <a:xfrm>
            <a:off x="685800" y="2229103"/>
            <a:ext cx="94564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dolgozatokat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2025.05.29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-én lehet megnézni.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dolgozatokat is az iskolánkban lehet megtekinteni.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Észrevétel kizárólag a javítási-értékelési útmutatóban foglaltaktól eltérő javítás vagy az értékelés számszaki hibája esetén tehető.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feladatsorok a javítási-értékelési útmutatókkal együtt, a vizsgát követő napon kerülnek fel az Oktatási Hivatal honlapjára –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www.oktatas.hu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észrevétel beadási határideje: 2025.05.30.16:00-ig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7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9120" y="863747"/>
            <a:ext cx="10759440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írásbeli vizsgán kizárólag a </a:t>
            </a:r>
            <a:r>
              <a:rPr lang="hu-H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kiosztott feladatlapokon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illetve az iskola által lebélyegzett </a:t>
            </a:r>
            <a:r>
              <a:rPr lang="hu-H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dolgozatlapokon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 dolgozni.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feladatlapokon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rovatokat (pl. név, emelt szinten az azonosító jel stb.) maradéktalanul ki kell tölteni, mindegyik oldalon, a hátoldalon is.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feladatlap belső oldalán a kitöltéssel kapcsolatos </a:t>
            </a: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 tudnivalók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találhatók, ezt a kitöltés megkezdése előtt minden vizsgázónak figyelmesen el kell olvasnia (érdemes otthon jól áttanulmányozni az előző évek érettségijei alapján).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vizsgázók csak </a:t>
            </a:r>
            <a:r>
              <a:rPr lang="hu-H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tollal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(kék vagy fekete tintával) írhatnak. Vegyszeres javítás, átfestés, hibajavító használata tilos.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írásbeli vizsga alatt </a:t>
            </a:r>
            <a:r>
              <a:rPr lang="hu-H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termet </a:t>
            </a: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rövid időre, azaz 2-3 percre) egyesével </a:t>
            </a:r>
            <a:r>
              <a:rPr lang="hu-H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lehet hagyni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ilyenkor a feladatlapokat, dolgozatlapokat a felügyelő tanárnak át kell adni. A folyosón beszélni senkivel sem szabad. Az érettségi vizsga szabályosságára a folyosókon is felügyelő tanárok vigyáznak.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Szünet csak az idegen nyelveknél van!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6760" y="213360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Feladatlapok</a:t>
            </a:r>
          </a:p>
        </p:txBody>
      </p:sp>
    </p:spTree>
    <p:extLst>
      <p:ext uri="{BB962C8B-B14F-4D97-AF65-F5344CB8AC3E}">
        <p14:creationId xmlns:p14="http://schemas.microsoft.com/office/powerpoint/2010/main" val="324821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8" y="1332047"/>
            <a:ext cx="2888728" cy="414520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6" y="1327639"/>
            <a:ext cx="2870224" cy="41452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875" y="1332047"/>
            <a:ext cx="2633934" cy="4145207"/>
          </a:xfrm>
          <a:prstGeom prst="rect">
            <a:avLst/>
          </a:prstGeom>
        </p:spPr>
      </p:pic>
      <p:sp>
        <p:nvSpPr>
          <p:cNvPr id="7" name="Vonalas buborék 1 keret nélkül 6"/>
          <p:cNvSpPr/>
          <p:nvPr/>
        </p:nvSpPr>
        <p:spPr>
          <a:xfrm>
            <a:off x="6947510" y="688547"/>
            <a:ext cx="1187539" cy="899211"/>
          </a:xfrm>
          <a:prstGeom prst="callout1">
            <a:avLst>
              <a:gd name="adj1" fmla="val 51995"/>
              <a:gd name="adj2" fmla="val -6112"/>
              <a:gd name="adj3" fmla="val 94481"/>
              <a:gd name="adj4" fmla="val -7765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oldalon ki kell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töltened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neved és az osztályodat!</a:t>
            </a:r>
          </a:p>
        </p:txBody>
      </p:sp>
      <p:sp>
        <p:nvSpPr>
          <p:cNvPr id="8" name="Téglalap 7"/>
          <p:cNvSpPr/>
          <p:nvPr/>
        </p:nvSpPr>
        <p:spPr>
          <a:xfrm>
            <a:off x="723480" y="259199"/>
            <a:ext cx="94492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feladatlapokon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rovatokat (pl. név, emelt szinten az azonosító jel stb.) maradéktalanul ki kell tölteni, mindegyik oldalon, a hátoldalon is.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8135049" y="944258"/>
            <a:ext cx="2055236" cy="603188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2576146" y="944258"/>
            <a:ext cx="4460478" cy="643500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0319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7680" y="121920"/>
            <a:ext cx="895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Pótlapok kitöltése: amikor az érettségi feladatlapja nem elég!</a:t>
            </a:r>
          </a:p>
        </p:txBody>
      </p:sp>
      <p:sp>
        <p:nvSpPr>
          <p:cNvPr id="4" name="Téglalap 3"/>
          <p:cNvSpPr/>
          <p:nvPr/>
        </p:nvSpPr>
        <p:spPr>
          <a:xfrm>
            <a:off x="515156" y="618469"/>
            <a:ext cx="6237336" cy="3865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églalap 2"/>
              <p:cNvSpPr/>
              <p:nvPr/>
            </p:nvSpPr>
            <p:spPr>
              <a:xfrm>
                <a:off x="731520" y="655260"/>
                <a:ext cx="6096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hu-HU" dirty="0"/>
                  <a:t>Tisztázati lap/Piszkozati lap</a:t>
                </a:r>
              </a:p>
              <a:p>
                <a:endParaRPr lang="hu-HU" dirty="0"/>
              </a:p>
              <a:p>
                <a:r>
                  <a:rPr lang="hu-HU" i="1" dirty="0">
                    <a:latin typeface="Cambria Math" panose="02040503050406030204" pitchFamily="18" charset="0"/>
                  </a:rPr>
                  <a:t>Név: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</a:rPr>
                        <m:t>𝑉𝑖𝑧𝑠𝑔𝑎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ő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𝑝𝑜𝑛𝑡𝑗𝑎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hu-HU" dirty="0">
                          <a:latin typeface="Cambria Math" panose="02040503050406030204" pitchFamily="18" charset="0"/>
                        </a:rPr>
                        <m:t>pl</m:t>
                      </m:r>
                      <m:r>
                        <a:rPr lang="hu-HU" dirty="0">
                          <a:latin typeface="Cambria Math" panose="02040503050406030204" pitchFamily="18" charset="0"/>
                        </a:rPr>
                        <m:t>.2025.05</m:t>
                      </m:r>
                      <m:r>
                        <a:rPr lang="hu-HU" dirty="0">
                          <a:latin typeface="Cambria Math" panose="02040503050406030204" pitchFamily="18" charset="0"/>
                        </a:rPr>
                        <m:t>.05.</m:t>
                      </m:r>
                    </m:oMath>
                  </m:oMathPara>
                </a14:m>
                <a:endParaRPr lang="hu-HU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𝑉𝑖𝑧𝑠𝑔𝑎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𝑒𝑙𝑛𝑒𝑣𝑒𝑧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é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dirty="0"/>
                  <a:t>Magyar nyelv és irodalom </a:t>
                </a:r>
                <a:r>
                  <a:rPr lang="hu-HU" dirty="0">
                    <a:solidFill>
                      <a:srgbClr val="FF0000"/>
                    </a:solidFill>
                  </a:rPr>
                  <a:t>1. FELADATLAP</a:t>
                </a:r>
              </a:p>
              <a:p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𝑉𝑖𝑧𝑠𝑔𝑎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𝑠𝑧𝑖𝑛𝑡𝑗𝑒</m:t>
                    </m:r>
                  </m:oMath>
                </a14:m>
                <a:r>
                  <a:rPr lang="hu-HU" dirty="0"/>
                  <a:t>: középszint</a:t>
                </a:r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655260"/>
                <a:ext cx="6096000" cy="2862322"/>
              </a:xfrm>
              <a:prstGeom prst="rect">
                <a:avLst/>
              </a:prstGeom>
              <a:blipFill>
                <a:blip r:embed="rId2"/>
                <a:stretch>
                  <a:fillRect l="-800" t="-10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/>
          <p:cNvSpPr txBox="1"/>
          <p:nvPr/>
        </p:nvSpPr>
        <p:spPr>
          <a:xfrm>
            <a:off x="8138160" y="1325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43884" y="1510546"/>
            <a:ext cx="46667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feladatlaphoz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 tisztázati,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piszkozati lap kell.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Amikor leadod az első feladatlapot, akkor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tisztázati lapot is és a piszkozatit is le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 adnod hozzá!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darabszámot is írd rá a feladatlap fedőlapjára.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15156" y="4644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tisztázati lapon lévő dolgokat a javító tanár figyelembe veszi,</a:t>
            </a:r>
          </a:p>
          <a:p>
            <a:r>
              <a:rPr lang="hu-HU" dirty="0"/>
              <a:t>Pontozza.</a:t>
            </a:r>
          </a:p>
        </p:txBody>
      </p:sp>
      <p:sp>
        <p:nvSpPr>
          <p:cNvPr id="10" name="Téglalap 9"/>
          <p:cNvSpPr/>
          <p:nvPr/>
        </p:nvSpPr>
        <p:spPr>
          <a:xfrm>
            <a:off x="6827520" y="4644159"/>
            <a:ext cx="5006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piszkozati lapot át kell húzni, nem veheti figyelembe a javító tanár. </a:t>
            </a:r>
          </a:p>
        </p:txBody>
      </p:sp>
    </p:spTree>
    <p:extLst>
      <p:ext uri="{BB962C8B-B14F-4D97-AF65-F5344CB8AC3E}">
        <p14:creationId xmlns:p14="http://schemas.microsoft.com/office/powerpoint/2010/main" val="2731747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0</TotalTime>
  <Words>1851</Words>
  <Application>Microsoft Office PowerPoint</Application>
  <PresentationFormat>Szélesvásznú</PresentationFormat>
  <Paragraphs>184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Impact</vt:lpstr>
      <vt:lpstr>Times New Roman</vt:lpstr>
      <vt:lpstr>Wingdings</vt:lpstr>
      <vt:lpstr>Fő esemény</vt:lpstr>
      <vt:lpstr>érettségi vizsga </vt:lpstr>
      <vt:lpstr>PowerPoint-bemutató</vt:lpstr>
      <vt:lpstr>PowerPoint-bemutató</vt:lpstr>
      <vt:lpstr>PowerPoint-bemutató</vt:lpstr>
      <vt:lpstr>PowerPoint-bemutató</vt:lpstr>
      <vt:lpstr>A dolgozatok betekintése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érettségi vizsga</dc:title>
  <dc:creator>Timi</dc:creator>
  <cp:lastModifiedBy>Tanár</cp:lastModifiedBy>
  <cp:revision>69</cp:revision>
  <dcterms:created xsi:type="dcterms:W3CDTF">2021-04-28T05:37:46Z</dcterms:created>
  <dcterms:modified xsi:type="dcterms:W3CDTF">2025-04-14T13:14:29Z</dcterms:modified>
</cp:coreProperties>
</file>